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929292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850900" y="1270000"/>
            <a:ext cx="113030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850900" y="4864100"/>
            <a:ext cx="11303000" cy="1574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–Johnny Appleseed"/>
          <p:cNvSpPr txBox="1"/>
          <p:nvPr>
            <p:ph type="body" sz="quarter" idx="2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3" name="“Type a quote here.”"/>
          <p:cNvSpPr txBox="1"/>
          <p:nvPr>
            <p:ph type="body" sz="quarter" idx="22"/>
          </p:nvPr>
        </p:nvSpPr>
        <p:spPr>
          <a:xfrm>
            <a:off x="1270000" y="42672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143070724_2880x2159.jpeg"/>
          <p:cNvSpPr/>
          <p:nvPr>
            <p:ph type="pic" idx="21"/>
          </p:nvPr>
        </p:nvSpPr>
        <p:spPr>
          <a:xfrm>
            <a:off x="0" y="0"/>
            <a:ext cx="13010823" cy="9753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7" name="Body Level One…"/>
          <p:cNvSpPr txBox="1"/>
          <p:nvPr>
            <p:ph type="body" idx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Slide Number"/>
          <p:cNvSpPr txBox="1"/>
          <p:nvPr>
            <p:ph type="sldNum" sz="quarter" idx="2"/>
          </p:nvPr>
        </p:nvSpPr>
        <p:spPr>
          <a:xfrm>
            <a:off x="12536221" y="9311678"/>
            <a:ext cx="312015" cy="312344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143070716_1012x1350.jpeg"/>
          <p:cNvSpPr/>
          <p:nvPr>
            <p:ph type="pic" sz="half" idx="21"/>
          </p:nvPr>
        </p:nvSpPr>
        <p:spPr>
          <a:xfrm>
            <a:off x="7010400" y="1257300"/>
            <a:ext cx="5407529" cy="721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6" name="Title Text"/>
          <p:cNvSpPr txBox="1"/>
          <p:nvPr>
            <p:ph type="title"/>
          </p:nvPr>
        </p:nvSpPr>
        <p:spPr>
          <a:xfrm>
            <a:off x="787400" y="1384300"/>
            <a:ext cx="56388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7" name="Body Level One…"/>
          <p:cNvSpPr txBox="1"/>
          <p:nvPr>
            <p:ph type="body" sz="quarter" idx="1"/>
          </p:nvPr>
        </p:nvSpPr>
        <p:spPr>
          <a:xfrm>
            <a:off x="787400" y="4876800"/>
            <a:ext cx="5638800" cy="3759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xfrm>
            <a:off x="12536221" y="9311678"/>
            <a:ext cx="312015" cy="312344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774700" y="646263"/>
            <a:ext cx="11417300" cy="855901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787400" y="6807200"/>
            <a:ext cx="11430000" cy="1219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143070716_1012x1350.jpeg"/>
          <p:cNvSpPr/>
          <p:nvPr>
            <p:ph type="pic" sz="half" idx="21"/>
          </p:nvPr>
        </p:nvSpPr>
        <p:spPr>
          <a:xfrm>
            <a:off x="7010400" y="1257300"/>
            <a:ext cx="5407529" cy="7213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8" name="Title Text"/>
          <p:cNvSpPr txBox="1"/>
          <p:nvPr>
            <p:ph type="title"/>
          </p:nvPr>
        </p:nvSpPr>
        <p:spPr>
          <a:xfrm>
            <a:off x="787400" y="1384300"/>
            <a:ext cx="56388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quarter" idx="1"/>
          </p:nvPr>
        </p:nvSpPr>
        <p:spPr>
          <a:xfrm>
            <a:off x="787400" y="4876800"/>
            <a:ext cx="5638800" cy="3759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idx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143070716_1012x1350.jpeg"/>
          <p:cNvSpPr/>
          <p:nvPr>
            <p:ph type="pic" sz="half" idx="21"/>
          </p:nvPr>
        </p:nvSpPr>
        <p:spPr>
          <a:xfrm>
            <a:off x="7213600" y="2273300"/>
            <a:ext cx="5016500" cy="669201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Body Level One…"/>
          <p:cNvSpPr txBox="1"/>
          <p:nvPr>
            <p:ph type="body" sz="half" idx="1"/>
          </p:nvPr>
        </p:nvSpPr>
        <p:spPr>
          <a:xfrm>
            <a:off x="787400" y="2768600"/>
            <a:ext cx="54229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143070718_1000x750.jpeg"/>
          <p:cNvSpPr/>
          <p:nvPr>
            <p:ph type="pic" sz="quarter" idx="21"/>
          </p:nvPr>
        </p:nvSpPr>
        <p:spPr>
          <a:xfrm>
            <a:off x="6808750" y="5099998"/>
            <a:ext cx="5370687" cy="402801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143070724_2880x2159.jpeg"/>
          <p:cNvSpPr/>
          <p:nvPr>
            <p:ph type="pic" sz="quarter" idx="22"/>
          </p:nvPr>
        </p:nvSpPr>
        <p:spPr>
          <a:xfrm>
            <a:off x="6858000" y="965200"/>
            <a:ext cx="5318754" cy="398721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143070716_1012x1350.jpeg"/>
          <p:cNvSpPr/>
          <p:nvPr>
            <p:ph type="pic" sz="half" idx="23"/>
          </p:nvPr>
        </p:nvSpPr>
        <p:spPr>
          <a:xfrm>
            <a:off x="1155700" y="1244600"/>
            <a:ext cx="5407496" cy="7213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xfrm>
            <a:off x="12534899" y="9311678"/>
            <a:ext cx="312015" cy="312344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787400" y="1371600"/>
            <a:ext cx="11430000" cy="70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536220" y="9311678"/>
            <a:ext cx="312015" cy="31234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b="1" sz="1400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889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333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1778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2222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2667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3111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3556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4000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SAMPLE.png" descr="SAMP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51026" y="1200087"/>
            <a:ext cx="14706852" cy="73534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010400" y="1066800"/>
            <a:ext cx="5397500" cy="7620000"/>
          </a:xfrm>
          <a:prstGeom prst="rect">
            <a:avLst/>
          </a:prstGeom>
        </p:spPr>
      </p:pic>
      <p:sp>
        <p:nvSpPr>
          <p:cNvPr id="167" name="Rafael E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Rafael E.</a:t>
            </a:r>
          </a:p>
        </p:txBody>
      </p:sp>
      <p:sp>
        <p:nvSpPr>
          <p:cNvPr id="168" name="Phishing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18583" indent="-518583">
              <a:buSzPct val="75000"/>
              <a:buChar char="•"/>
            </a:pPr>
            <a:r>
              <a:t>Phishing</a:t>
            </a:r>
          </a:p>
          <a:p>
            <a:pPr marL="518583" indent="-518583">
              <a:buSzPct val="75000"/>
              <a:buChar char="•"/>
            </a:pPr>
            <a:r>
              <a:t>RDP Abuse</a:t>
            </a:r>
          </a:p>
          <a:p>
            <a:pPr marL="518583" indent="-518583">
              <a:buSzPct val="75000"/>
              <a:buChar char="•"/>
            </a:pPr>
            <a:r>
              <a:t>Vulnerabilities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hish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t>Phishing</a:t>
            </a:r>
          </a:p>
        </p:txBody>
      </p:sp>
      <p:sp>
        <p:nvSpPr>
          <p:cNvPr id="171" name="Email Scann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Email Scanning</a:t>
            </a:r>
          </a:p>
          <a:p>
            <a:pPr>
              <a:buBlip>
                <a:blip r:embed="rId2"/>
              </a:buBlip>
            </a:pPr>
            <a:r>
              <a:t>Sandboxing</a:t>
            </a:r>
          </a:p>
          <a:p>
            <a:pPr>
              <a:buBlip>
                <a:blip r:embed="rId2"/>
              </a:buBlip>
            </a:pPr>
            <a:r>
              <a:t>Awareness Training</a:t>
            </a:r>
          </a:p>
          <a:p>
            <a:pPr>
              <a:buBlip>
                <a:blip r:embed="rId2"/>
              </a:buBlip>
            </a:pPr>
            <a:r>
              <a:t>Endpoint Protection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RDP Abu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t>RDP Abuse</a:t>
            </a:r>
          </a:p>
        </p:txBody>
      </p:sp>
      <p:sp>
        <p:nvSpPr>
          <p:cNvPr id="174" name="Stop Using RDP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Stop Using RDP</a:t>
            </a:r>
          </a:p>
          <a:p>
            <a:pPr>
              <a:buBlip>
                <a:blip r:embed="rId2"/>
              </a:buBlip>
            </a:pPr>
            <a:r>
              <a:t>See above</a:t>
            </a:r>
          </a:p>
          <a:p>
            <a:pPr>
              <a:buBlip>
                <a:blip r:embed="rId2"/>
              </a:buBlip>
            </a:pPr>
            <a:r>
              <a:t>Seriously, use something else!</a:t>
            </a:r>
          </a:p>
          <a:p>
            <a:pPr>
              <a:buBlip>
                <a:blip r:embed="rId2"/>
              </a:buBlip>
            </a:pPr>
            <a:r>
              <a:t>Add MFA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Vulnerabilit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t>Vulnerabilities</a:t>
            </a:r>
          </a:p>
        </p:txBody>
      </p:sp>
      <p:sp>
        <p:nvSpPr>
          <p:cNvPr id="177" name="Patch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Patching </a:t>
            </a:r>
          </a:p>
          <a:p>
            <a:pPr>
              <a:buBlip>
                <a:blip r:embed="rId2"/>
              </a:buBlip>
            </a:pPr>
            <a:r>
              <a:t>Vulnerability Scanning/Management</a:t>
            </a:r>
          </a:p>
          <a:p>
            <a:pPr>
              <a:buBlip>
                <a:blip r:embed="rId2"/>
              </a:buBlip>
            </a:pPr>
            <a:r>
              <a:t>Layered detection for Zero-Day Attacks</a:t>
            </a:r>
          </a:p>
          <a:p>
            <a:pPr>
              <a:buBlip>
                <a:blip r:embed="rId2"/>
              </a:buBlip>
            </a:pPr>
            <a:r>
              <a:t>Low Privilege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010400" y="1066800"/>
            <a:ext cx="5397500" cy="7620000"/>
          </a:xfrm>
          <a:prstGeom prst="rect">
            <a:avLst/>
          </a:prstGeom>
        </p:spPr>
      </p:pic>
      <p:sp>
        <p:nvSpPr>
          <p:cNvPr id="140" name="Casey M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Casey M.</a:t>
            </a:r>
          </a:p>
        </p:txBody>
      </p:sp>
      <p:sp>
        <p:nvSpPr>
          <p:cNvPr id="141" name="INTRO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18583" indent="-518583">
              <a:buSzPct val="75000"/>
              <a:buChar char="•"/>
            </a:pPr>
            <a:r>
              <a:t>INTRO</a:t>
            </a:r>
          </a:p>
          <a:p>
            <a:pPr marL="518583" indent="-518583">
              <a:buSzPct val="75000"/>
              <a:buChar char="•"/>
            </a:pPr>
            <a:r>
              <a:t>Ransomware Definition</a:t>
            </a:r>
          </a:p>
          <a:p>
            <a:pPr marL="518583" indent="-518583">
              <a:buSzPct val="75000"/>
              <a:buChar char="•"/>
            </a:pPr>
            <a:r>
              <a:t>Darkside Group (?)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Intr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</a:t>
            </a:r>
          </a:p>
        </p:txBody>
      </p:sp>
      <p:sp>
        <p:nvSpPr>
          <p:cNvPr id="144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What is Ransomwar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Ransomware?</a:t>
            </a:r>
          </a:p>
        </p:txBody>
      </p:sp>
      <p:sp>
        <p:nvSpPr>
          <p:cNvPr id="147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Darkside Grou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Darkside Group</a:t>
            </a:r>
          </a:p>
        </p:txBody>
      </p:sp>
      <p:sp>
        <p:nvSpPr>
          <p:cNvPr id="150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010400" y="1066800"/>
            <a:ext cx="5397500" cy="7620000"/>
          </a:xfrm>
          <a:prstGeom prst="rect">
            <a:avLst/>
          </a:prstGeom>
        </p:spPr>
      </p:pic>
      <p:sp>
        <p:nvSpPr>
          <p:cNvPr id="153" name="Kim Y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Kim Y.</a:t>
            </a:r>
          </a:p>
        </p:txBody>
      </p:sp>
      <p:sp>
        <p:nvSpPr>
          <p:cNvPr id="154" name="Decision to shut down pipeline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18582" indent="-518582">
              <a:buSzPct val="75000"/>
              <a:buChar char="•"/>
            </a:pPr>
            <a:r>
              <a:t>Background</a:t>
            </a:r>
          </a:p>
          <a:p>
            <a:pPr/>
          </a:p>
          <a:p>
            <a:pPr marL="518582" indent="-518582">
              <a:buSzPct val="75000"/>
              <a:buChar char="•"/>
            </a:pPr>
            <a:r>
              <a:t>Decisions</a:t>
            </a:r>
          </a:p>
          <a:p>
            <a:pPr marL="518582" indent="-518582">
              <a:buSzPct val="75000"/>
              <a:buChar char="•"/>
            </a:pPr>
          </a:p>
          <a:p>
            <a:pPr marL="518582" indent="-518582">
              <a:buSzPct val="75000"/>
              <a:buChar char="•"/>
            </a:pPr>
            <a:r>
              <a:t>Impacts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Decision to pay the ranso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Background</a:t>
            </a:r>
          </a:p>
        </p:txBody>
      </p:sp>
      <p:sp>
        <p:nvSpPr>
          <p:cNvPr id="157" name="wanted to keep the situation confidentia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The Colonial Pipeline is the largest in the US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Darkside is a criminal hacker group, thought to be based in eastern Europe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Decision to shut down the pip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Decision</a:t>
            </a:r>
            <a:r>
              <a:t>s</a:t>
            </a:r>
          </a:p>
        </p:txBody>
      </p:sp>
      <p:sp>
        <p:nvSpPr>
          <p:cNvPr id="160" name="because the company didn’t know how much access the hackers might gain, safety was the first priority…"/>
          <p:cNvSpPr txBox="1"/>
          <p:nvPr>
            <p:ph type="body" sz="half" idx="1"/>
          </p:nvPr>
        </p:nvSpPr>
        <p:spPr>
          <a:xfrm>
            <a:off x="787400" y="2293495"/>
            <a:ext cx="11430000" cy="291350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80000"/>
              </a:lnSpc>
              <a:buSzTx/>
              <a:buNone/>
            </a:pPr>
            <a:r>
              <a:t>Shutting Down the Pipeline…</a:t>
            </a:r>
            <a:endParaRPr sz="3300"/>
          </a:p>
          <a:p>
            <a:pPr>
              <a:lnSpc>
                <a:spcPct val="80000"/>
              </a:lnSpc>
              <a:buBlip>
                <a:blip r:embed="rId2"/>
              </a:buBlip>
              <a:defRPr sz="2500"/>
            </a:pPr>
            <a:r>
              <a:t>the company didn’t know how much access the hackers might gain, </a:t>
            </a:r>
            <a:r>
              <a:t>maintaining operational control of the pipeline was paramount</a:t>
            </a:r>
            <a:endParaRPr sz="2800"/>
          </a:p>
          <a:p>
            <a:pPr>
              <a:lnSpc>
                <a:spcPct val="80000"/>
              </a:lnSpc>
              <a:buBlip>
                <a:blip r:embed="rId2"/>
              </a:buBlip>
              <a:defRPr sz="2500"/>
            </a:pPr>
            <a:r>
              <a:t>to prevent hackers from migrating to the pipeline control system, Colonial decided a complete shutdown was necessary</a:t>
            </a:r>
          </a:p>
        </p:txBody>
      </p:sp>
      <p:sp>
        <p:nvSpPr>
          <p:cNvPr id="161" name="because the company didn’t know how much access the hackers might gain, safety was the first priority…"/>
          <p:cNvSpPr txBox="1"/>
          <p:nvPr/>
        </p:nvSpPr>
        <p:spPr>
          <a:xfrm>
            <a:off x="787400" y="6003352"/>
            <a:ext cx="11430000" cy="2913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84886">
              <a:spcBef>
                <a:spcPts val="2900"/>
              </a:spcBef>
              <a:defRPr sz="3237">
                <a:effectLst>
                  <a:outerShdw sx="100000" sy="100000" kx="0" ky="0" algn="b" rotWithShape="0" blurRad="42164" dist="31623" dir="5400000">
                    <a:srgbClr val="000000"/>
                  </a:outerShdw>
                </a:effectLst>
              </a:defRPr>
            </a:pPr>
            <a:r>
              <a:t>Paying the Ransom…</a:t>
            </a:r>
            <a:endParaRPr sz="2988"/>
          </a:p>
          <a:p>
            <a:pPr marL="368934" indent="-368934" algn="l" defTabSz="484886">
              <a:spcBef>
                <a:spcPts val="2900"/>
              </a:spcBef>
              <a:buSzPct val="30000"/>
              <a:buBlip>
                <a:blip r:embed="rId2"/>
              </a:buBlip>
              <a:defRPr sz="2324">
                <a:effectLst>
                  <a:outerShdw sx="100000" sy="100000" kx="0" ky="0" algn="b" rotWithShape="0" blurRad="42164" dist="31623" dir="5400000">
                    <a:srgbClr val="000000"/>
                  </a:outerShdw>
                </a:effectLst>
              </a:defRPr>
            </a:pPr>
            <a:r>
              <a:t>wanted to get the pipeline back online as quickly as possible</a:t>
            </a:r>
            <a:endParaRPr sz="2988"/>
          </a:p>
          <a:p>
            <a:pPr marL="368934" indent="-368934" algn="l" defTabSz="484886">
              <a:spcBef>
                <a:spcPts val="2900"/>
              </a:spcBef>
              <a:buSzPct val="30000"/>
              <a:buBlip>
                <a:blip r:embed="rId2"/>
              </a:buBlip>
              <a:defRPr sz="2324">
                <a:effectLst>
                  <a:outerShdw sx="100000" sy="100000" kx="0" ky="0" algn="b" rotWithShape="0" blurRad="42164" dist="31623" dir="5400000">
                    <a:srgbClr val="000000"/>
                  </a:outerShdw>
                </a:effectLst>
              </a:defRPr>
            </a:pPr>
            <a:r>
              <a:t>wanted to keep the situation confidential</a:t>
            </a:r>
            <a:endParaRPr sz="2988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Impac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Impacts</a:t>
            </a:r>
          </a:p>
        </p:txBody>
      </p:sp>
      <p:sp>
        <p:nvSpPr>
          <p:cNvPr id="164" name="news of the attack and the pipeline shutdown spurred panic buying of gasoline, leaving thousands of gas stations without fuel, driving prices to the highest in almost 7 yea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3384" indent="-413384" defTabSz="543305">
              <a:spcBef>
                <a:spcPts val="3300"/>
              </a:spcBef>
              <a:buBlip>
                <a:blip r:embed="rId2"/>
              </a:buBlip>
              <a:defRPr sz="3300">
                <a:effectLst>
                  <a:outerShdw sx="100000" sy="100000" kx="0" ky="0" algn="b" rotWithShape="0" blurRad="50800" dist="35433" dir="5400000">
                    <a:srgbClr val="000000"/>
                  </a:outerShdw>
                </a:effectLst>
              </a:defRPr>
            </a:pPr>
            <a:r>
              <a:t>panic buying</a:t>
            </a:r>
          </a:p>
          <a:p>
            <a:pPr marL="413384" indent="-413384" defTabSz="543305">
              <a:spcBef>
                <a:spcPts val="3300"/>
              </a:spcBef>
              <a:buBlip>
                <a:blip r:embed="rId2"/>
              </a:buBlip>
              <a:defRPr sz="3300">
                <a:effectLst>
                  <a:outerShdw sx="100000" sy="100000" kx="0" ky="0" algn="b" rotWithShape="0" blurRad="50800" dist="35433" dir="5400000">
                    <a:srgbClr val="000000"/>
                  </a:outerShdw>
                </a:effectLst>
              </a:defRPr>
            </a:pPr>
            <a:r>
              <a:t>inventory reduction</a:t>
            </a:r>
          </a:p>
          <a:p>
            <a:pPr marL="413384" indent="-413384" defTabSz="543305">
              <a:spcBef>
                <a:spcPts val="3300"/>
              </a:spcBef>
              <a:buBlip>
                <a:blip r:embed="rId2"/>
              </a:buBlip>
              <a:defRPr sz="3300">
                <a:effectLst>
                  <a:outerShdw sx="100000" sy="100000" kx="0" ky="0" algn="b" rotWithShape="0" blurRad="50800" dist="35433" dir="5400000">
                    <a:srgbClr val="000000"/>
                  </a:outerShdw>
                </a:effectLst>
              </a:defRPr>
            </a:pPr>
            <a:r>
              <a:t>opportunity cost</a:t>
            </a:r>
          </a:p>
          <a:p>
            <a:pPr marL="413384" indent="-413384" defTabSz="543305">
              <a:spcBef>
                <a:spcPts val="3300"/>
              </a:spcBef>
              <a:buBlip>
                <a:blip r:embed="rId2"/>
              </a:buBlip>
              <a:defRPr sz="3300">
                <a:effectLst>
                  <a:outerShdw sx="100000" sy="100000" kx="0" ky="0" algn="b" rotWithShape="0" blurRad="50800" dist="35433" dir="5400000">
                    <a:srgbClr val="000000"/>
                  </a:outerShdw>
                </a:effectLst>
              </a:defRPr>
            </a:pPr>
            <a:r>
              <a:t>expectation management</a:t>
            </a:r>
          </a:p>
          <a:p>
            <a:pPr marL="413384" indent="-413384" defTabSz="543305">
              <a:spcBef>
                <a:spcPts val="3300"/>
              </a:spcBef>
              <a:buBlip>
                <a:blip r:embed="rId2"/>
              </a:buBlip>
              <a:defRPr sz="3300">
                <a:effectLst>
                  <a:outerShdw sx="100000" sy="100000" kx="0" ky="0" algn="b" rotWithShape="0" blurRad="50800" dist="35433" dir="5400000">
                    <a:srgbClr val="000000"/>
                  </a:outerShdw>
                </a:effectLst>
              </a:defRPr>
            </a:pPr>
            <a:r>
              <a:t>increased regulation and inspection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4.png"/></Relationships>
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